
<file path=[Content_Types].xml><?xml version="1.0" encoding="utf-8"?>
<Types xmlns="http://schemas.openxmlformats.org/package/2006/content-types"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60" r:id="rId4"/>
    <p:sldId id="263" r:id="rId5"/>
    <p:sldId id="265" r:id="rId6"/>
    <p:sldId id="264" r:id="rId7"/>
    <p:sldId id="266" r:id="rId8"/>
    <p:sldId id="259" r:id="rId9"/>
    <p:sldId id="267" r:id="rId10"/>
    <p:sldId id="268" r:id="rId11"/>
    <p:sldId id="270" r:id="rId12"/>
    <p:sldId id="269" r:id="rId1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5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E26"/>
    <a:srgbClr val="AF9E7B"/>
    <a:srgbClr val="8F644F"/>
    <a:srgbClr val="CEC2A7"/>
    <a:srgbClr val="CBC3A3"/>
    <a:srgbClr val="CCBFA2"/>
    <a:srgbClr val="D5CCB0"/>
    <a:srgbClr val="D2C5A8"/>
    <a:srgbClr val="D8CFB5"/>
    <a:srgbClr val="C8B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52" autoAdjust="0"/>
  </p:normalViewPr>
  <p:slideViewPr>
    <p:cSldViewPr snapToGrid="0">
      <p:cViewPr varScale="1">
        <p:scale>
          <a:sx n="41" d="100"/>
          <a:sy n="41" d="100"/>
        </p:scale>
        <p:origin x="1906" y="38"/>
      </p:cViewPr>
      <p:guideLst>
        <p:guide orient="horz" pos="405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D1D9F-5927-45CE-881E-0C94895B16DF}" type="datetimeFigureOut">
              <a:rPr lang="pt-BR" smtClean="0"/>
              <a:t>08/07/2024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BCDF9-7299-4393-91FB-4D4E17B106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3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64B6-5580-45E2-8ABA-DAD22730F30B}" type="datetime1">
              <a:rPr lang="pt-BR" smtClean="0"/>
              <a:t>08/07/2024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37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54EC-7426-41B3-A77E-D852782F04BB}" type="datetime1">
              <a:rPr lang="pt-BR" smtClean="0"/>
              <a:t>08/07/2024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87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62B8-6A4D-4B79-88B2-D1311E2A2431}" type="datetime1">
              <a:rPr lang="pt-BR" smtClean="0"/>
              <a:t>08/07/2024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68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237B-6623-4652-BB0F-C99B00CC0947}" type="datetime1">
              <a:rPr lang="pt-BR" smtClean="0"/>
              <a:t>08/07/2024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95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F7C3-D3E5-4AA4-A59B-9058A2FD2544}" type="datetime1">
              <a:rPr lang="pt-BR" smtClean="0"/>
              <a:t>08/07/2024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45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2416-303B-423F-85ED-792D447B3508}" type="datetime1">
              <a:rPr lang="pt-BR" smtClean="0"/>
              <a:t>08/07/2024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48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0196-15BC-4D88-ACAE-A22C83878DCE}" type="datetime1">
              <a:rPr lang="pt-BR" smtClean="0"/>
              <a:t>08/07/2024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53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E28F-182C-4638-AEBB-1ACA085AF5FB}" type="datetime1">
              <a:rPr lang="pt-BR" smtClean="0"/>
              <a:t>08/07/2024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58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7F90-3EED-44A9-ABFC-F33A119FDB69}" type="datetime1">
              <a:rPr lang="pt-BR" smtClean="0"/>
              <a:t>08/07/2024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78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9A8F-211B-4C2A-8CD2-8DB9D18EB99D}" type="datetime1">
              <a:rPr lang="pt-BR" smtClean="0"/>
              <a:t>08/07/2024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71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8297-378B-4EF0-8354-60E7B8D73CB7}" type="datetime1">
              <a:rPr lang="pt-BR" smtClean="0"/>
              <a:t>08/07/2024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06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AAA9C2-E31B-4B15-9FA5-3C52C4A1584C}" type="datetime1">
              <a:rPr lang="pt-BR" smtClean="0"/>
              <a:t>08/07/2024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SELETORES CSS- JULIANA ROCHA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16135A-39B0-4805-892D-F1EAC5250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3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ANGULO SUB">
            <a:extLst>
              <a:ext uri="{FF2B5EF4-FFF2-40B4-BE49-F238E27FC236}">
                <a16:creationId xmlns:a16="http://schemas.microsoft.com/office/drawing/2014/main" id="{8DB03E22-E45E-AC5E-7FA5-6ED711483A03}"/>
              </a:ext>
            </a:extLst>
          </p:cNvPr>
          <p:cNvSpPr/>
          <p:nvPr/>
        </p:nvSpPr>
        <p:spPr>
          <a:xfrm>
            <a:off x="-18660" y="804582"/>
            <a:ext cx="9610530" cy="794127"/>
          </a:xfrm>
          <a:prstGeom prst="rect">
            <a:avLst/>
          </a:prstGeom>
          <a:ln>
            <a:solidFill>
              <a:srgbClr val="AF9E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438F6F4-0DB4-9746-2F4A-6DCA44587A4A}"/>
              </a:ext>
            </a:extLst>
          </p:cNvPr>
          <p:cNvSpPr/>
          <p:nvPr/>
        </p:nvSpPr>
        <p:spPr>
          <a:xfrm>
            <a:off x="-9330" y="-45703"/>
            <a:ext cx="9601200" cy="12801600"/>
          </a:xfrm>
          <a:prstGeom prst="rect">
            <a:avLst/>
          </a:prstGeom>
          <a:solidFill>
            <a:srgbClr val="AF9E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RINCIPAL" descr="Uma imagem contendo frente, espelho, verde, perto&#10;&#10;Descrição gerada automaticamente">
            <a:extLst>
              <a:ext uri="{FF2B5EF4-FFF2-40B4-BE49-F238E27FC236}">
                <a16:creationId xmlns:a16="http://schemas.microsoft.com/office/drawing/2014/main" id="{CA0E854F-EC45-39BA-D43E-C86A3452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" y="2052485"/>
            <a:ext cx="9601200" cy="9601200"/>
          </a:xfrm>
          <a:prstGeom prst="rect">
            <a:avLst/>
          </a:prstGeom>
        </p:spPr>
      </p:pic>
      <p:pic>
        <p:nvPicPr>
          <p:cNvPr id="8" name="LOGO" descr="Ícone&#10;&#10;Descrição gerada automaticamente">
            <a:extLst>
              <a:ext uri="{FF2B5EF4-FFF2-40B4-BE49-F238E27FC236}">
                <a16:creationId xmlns:a16="http://schemas.microsoft.com/office/drawing/2014/main" id="{3F854464-BC97-48D8-51FE-049219A6AD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75"/>
          <a:stretch/>
        </p:blipFill>
        <p:spPr>
          <a:xfrm>
            <a:off x="3896056" y="2052485"/>
            <a:ext cx="2154320" cy="2481941"/>
          </a:xfrm>
          <a:prstGeom prst="rect">
            <a:avLst/>
          </a:prstGeom>
        </p:spPr>
      </p:pic>
      <p:sp>
        <p:nvSpPr>
          <p:cNvPr id="11" name="TITULO">
            <a:extLst>
              <a:ext uri="{FF2B5EF4-FFF2-40B4-BE49-F238E27FC236}">
                <a16:creationId xmlns:a16="http://schemas.microsoft.com/office/drawing/2014/main" id="{1B028024-77ED-4B88-08A0-324C2160F000}"/>
              </a:ext>
            </a:extLst>
          </p:cNvPr>
          <p:cNvSpPr txBox="1"/>
          <p:nvPr/>
        </p:nvSpPr>
        <p:spPr>
          <a:xfrm>
            <a:off x="1842533" y="197100"/>
            <a:ext cx="6252036" cy="707886"/>
          </a:xfrm>
          <a:prstGeom prst="rect">
            <a:avLst/>
          </a:prstGeom>
          <a:noFill/>
          <a:ln>
            <a:solidFill>
              <a:srgbClr val="D2C5A8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effectLst>
                  <a:glow rad="1828800">
                    <a:srgbClr val="3C3E26"/>
                  </a:glow>
                </a:effectLst>
                <a:latin typeface="Impact" panose="020B0806030902050204" pitchFamily="34" charset="0"/>
              </a:rPr>
              <a:t>CSS O Poder da Codificação: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B286D879-DD16-1BF8-6896-8665C61FFD98}"/>
              </a:ext>
            </a:extLst>
          </p:cNvPr>
          <p:cNvSpPr txBox="1"/>
          <p:nvPr/>
        </p:nvSpPr>
        <p:spPr>
          <a:xfrm>
            <a:off x="1595009" y="952378"/>
            <a:ext cx="7091265" cy="646331"/>
          </a:xfrm>
          <a:prstGeom prst="rect">
            <a:avLst/>
          </a:prstGeom>
          <a:noFill/>
          <a:ln>
            <a:solidFill>
              <a:srgbClr val="AF9E7B"/>
            </a:solidFill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Impact" panose="020B0806030902050204" pitchFamily="34" charset="0"/>
              </a:rPr>
              <a:t>UMA JORNADA PELO MUNDO FRONTEND</a:t>
            </a:r>
            <a:endParaRPr lang="pt-BR" sz="36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EF988E-22F2-A5EC-0ED6-3F445D9771FC}"/>
              </a:ext>
            </a:extLst>
          </p:cNvPr>
          <p:cNvSpPr txBox="1"/>
          <p:nvPr/>
        </p:nvSpPr>
        <p:spPr>
          <a:xfrm>
            <a:off x="2258008" y="11827530"/>
            <a:ext cx="509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Impact" panose="020B0806030902050204" pitchFamily="34" charset="0"/>
              </a:rPr>
              <a:t>JULIANA ROCHA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C4AC48E-C728-361F-462E-723E48FD690B}"/>
              </a:ext>
            </a:extLst>
          </p:cNvPr>
          <p:cNvSpPr txBox="1"/>
          <p:nvPr/>
        </p:nvSpPr>
        <p:spPr>
          <a:xfrm>
            <a:off x="1842532" y="11122090"/>
            <a:ext cx="7058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CONHEÇA OS PRINCIPAIS SELETORES DO CSS</a:t>
            </a:r>
          </a:p>
        </p:txBody>
      </p:sp>
    </p:spTree>
    <p:extLst>
      <p:ext uri="{BB962C8B-B14F-4D97-AF65-F5344CB8AC3E}">
        <p14:creationId xmlns:p14="http://schemas.microsoft.com/office/powerpoint/2010/main" val="160127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>
            <a:extLst>
              <a:ext uri="{FF2B5EF4-FFF2-40B4-BE49-F238E27FC236}">
                <a16:creationId xmlns:a16="http://schemas.microsoft.com/office/drawing/2014/main" id="{8A58B483-3BE5-011D-076B-7A41E09E6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1" y="1126967"/>
            <a:ext cx="510711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ULO">
            <a:extLst>
              <a:ext uri="{FF2B5EF4-FFF2-40B4-BE49-F238E27FC236}">
                <a16:creationId xmlns:a16="http://schemas.microsoft.com/office/drawing/2014/main" id="{83FD8944-83CF-B892-79F2-19473DF1CF22}"/>
              </a:ext>
            </a:extLst>
          </p:cNvPr>
          <p:cNvSpPr txBox="1"/>
          <p:nvPr/>
        </p:nvSpPr>
        <p:spPr>
          <a:xfrm>
            <a:off x="459220" y="814208"/>
            <a:ext cx="8826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Seletor de Atributo</a:t>
            </a:r>
            <a:endParaRPr lang="pt-BR" sz="4000" b="1" dirty="0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2F7AAD4F-9229-3813-A8C7-47F4E417B7F6}"/>
              </a:ext>
            </a:extLst>
          </p:cNvPr>
          <p:cNvSpPr txBox="1"/>
          <p:nvPr/>
        </p:nvSpPr>
        <p:spPr>
          <a:xfrm>
            <a:off x="459220" y="1994227"/>
            <a:ext cx="882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Neste exemplo, selecionamos todos os elementos &lt;a&gt; que possuem o atributo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com o valor "https://www.example.com" e definimos a cor do texto como azul.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0FAF3E-D729-254C-ECC7-56CD217ECCDB}"/>
              </a:ext>
            </a:extLst>
          </p:cNvPr>
          <p:cNvSpPr/>
          <p:nvPr/>
        </p:nvSpPr>
        <p:spPr>
          <a:xfrm flipH="1">
            <a:off x="315220" y="0"/>
            <a:ext cx="144000" cy="1440000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A41BD1C8-655C-97AD-D3C4-9CFDE1A3F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0" y="3865528"/>
            <a:ext cx="8826760" cy="3801580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031C01-BB12-ECE3-AF2D-8D731BD54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48F13C1-B8C2-2615-511A-4CFC5DDB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4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3B3203A-3117-8FD2-E23F-03405E4108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AF9E7B"/>
          </a:solidFill>
          <a:ln>
            <a:solidFill>
              <a:srgbClr val="AF9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EB891C14-E361-12AA-E729-45E9D16C2B4D}"/>
              </a:ext>
            </a:extLst>
          </p:cNvPr>
          <p:cNvSpPr txBox="1"/>
          <p:nvPr/>
        </p:nvSpPr>
        <p:spPr>
          <a:xfrm>
            <a:off x="555171" y="3190968"/>
            <a:ext cx="8826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0435B9-A9D4-12D3-993F-A7972B16B2D5}"/>
              </a:ext>
            </a:extLst>
          </p:cNvPr>
          <p:cNvSpPr/>
          <p:nvPr/>
        </p:nvSpPr>
        <p:spPr>
          <a:xfrm>
            <a:off x="993710" y="5136124"/>
            <a:ext cx="7613780" cy="149289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967994A0-8EB9-9FFF-D925-11DC222E317D}"/>
              </a:ext>
            </a:extLst>
          </p:cNvPr>
          <p:cNvSpPr txBox="1"/>
          <p:nvPr/>
        </p:nvSpPr>
        <p:spPr>
          <a:xfrm>
            <a:off x="387220" y="9887691"/>
            <a:ext cx="882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943CE10-CB26-A315-C144-5E07C307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35715F4-C702-E74A-F259-B0BE6670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76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>
            <a:extLst>
              <a:ext uri="{FF2B5EF4-FFF2-40B4-BE49-F238E27FC236}">
                <a16:creationId xmlns:a16="http://schemas.microsoft.com/office/drawing/2014/main" id="{9D640E1F-BEF5-D589-2C0F-0B504A9B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1" y="1126967"/>
            <a:ext cx="510711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ULO">
            <a:extLst>
              <a:ext uri="{FF2B5EF4-FFF2-40B4-BE49-F238E27FC236}">
                <a16:creationId xmlns:a16="http://schemas.microsoft.com/office/drawing/2014/main" id="{627AA6E3-02D4-D544-F4D4-9559722D4FF7}"/>
              </a:ext>
            </a:extLst>
          </p:cNvPr>
          <p:cNvSpPr txBox="1"/>
          <p:nvPr/>
        </p:nvSpPr>
        <p:spPr>
          <a:xfrm>
            <a:off x="485716" y="732114"/>
            <a:ext cx="8826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  <a:endParaRPr lang="pt-BR" sz="4000" b="1" dirty="0"/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81E75229-22CD-8D6F-F627-D21E1EDADE5C}"/>
              </a:ext>
            </a:extLst>
          </p:cNvPr>
          <p:cNvSpPr txBox="1"/>
          <p:nvPr/>
        </p:nvSpPr>
        <p:spPr>
          <a:xfrm>
            <a:off x="315220" y="2566967"/>
            <a:ext cx="8826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Neste ebook, você aprendeu os principais seletores do CSS de uma maneira simples e prática. Agora você está preparado para dominar o poder do CSS e criar designs incríveis para seus projetos web. Lembre-se de praticar e explorar ainda mais os recursos do CSS para aprimorar suas habilidades. Divirta-se codificando!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81DFC3B-1A12-E8A1-60F6-321AC8FC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D865DD7-42DF-B4FD-4073-C804F440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12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6512A0C-7BB0-45F2-5135-4011E2687B2C}"/>
              </a:ext>
            </a:extLst>
          </p:cNvPr>
          <p:cNvSpPr/>
          <p:nvPr/>
        </p:nvSpPr>
        <p:spPr>
          <a:xfrm flipH="1">
            <a:off x="315220" y="0"/>
            <a:ext cx="144000" cy="1440000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 descr="Uma imagem contendo no interior, velho, ouro, grande&#10;&#10;Descrição gerada automaticamente">
            <a:extLst>
              <a:ext uri="{FF2B5EF4-FFF2-40B4-BE49-F238E27FC236}">
                <a16:creationId xmlns:a16="http://schemas.microsoft.com/office/drawing/2014/main" id="{4783531E-9B3F-2912-9C07-1238095B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405" y="6685846"/>
            <a:ext cx="3741576" cy="3741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739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>
            <a:extLst>
              <a:ext uri="{FF2B5EF4-FFF2-40B4-BE49-F238E27FC236}">
                <a16:creationId xmlns:a16="http://schemas.microsoft.com/office/drawing/2014/main" id="{9D640E1F-BEF5-D589-2C0F-0B504A9B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1" y="1126967"/>
            <a:ext cx="510711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ULO">
            <a:extLst>
              <a:ext uri="{FF2B5EF4-FFF2-40B4-BE49-F238E27FC236}">
                <a16:creationId xmlns:a16="http://schemas.microsoft.com/office/drawing/2014/main" id="{627AA6E3-02D4-D544-F4D4-9559722D4FF7}"/>
              </a:ext>
            </a:extLst>
          </p:cNvPr>
          <p:cNvSpPr txBox="1"/>
          <p:nvPr/>
        </p:nvSpPr>
        <p:spPr>
          <a:xfrm>
            <a:off x="441831" y="773024"/>
            <a:ext cx="8826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CSS Descomplicado</a:t>
            </a:r>
            <a:endParaRPr lang="pt-BR" sz="4000" b="1" dirty="0"/>
          </a:p>
        </p:txBody>
      </p:sp>
      <p:sp>
        <p:nvSpPr>
          <p:cNvPr id="4" name="TEXTO">
            <a:extLst>
              <a:ext uri="{FF2B5EF4-FFF2-40B4-BE49-F238E27FC236}">
                <a16:creationId xmlns:a16="http://schemas.microsoft.com/office/drawing/2014/main" id="{81E75229-22CD-8D6F-F627-D21E1EDADE5C}"/>
              </a:ext>
            </a:extLst>
          </p:cNvPr>
          <p:cNvSpPr txBox="1"/>
          <p:nvPr/>
        </p:nvSpPr>
        <p:spPr>
          <a:xfrm>
            <a:off x="387220" y="3392622"/>
            <a:ext cx="8826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Bem-vindo ao mundo fascinante do CSS! Neste ebook, vamos explorar os principais seletores do CSS de uma maneira simples e prática. Aprenderemos como utilizar esses seletores para estilizar elementos HTML e criar layouts incríveis. Prepare-se para mergulhar no universo do CSS e elevar suas habilidades de design web!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ULO">
            <a:extLst>
              <a:ext uri="{FF2B5EF4-FFF2-40B4-BE49-F238E27FC236}">
                <a16:creationId xmlns:a16="http://schemas.microsoft.com/office/drawing/2014/main" id="{326589D2-2D77-CC78-CE46-B1ADE0057F19}"/>
              </a:ext>
            </a:extLst>
          </p:cNvPr>
          <p:cNvSpPr txBox="1"/>
          <p:nvPr/>
        </p:nvSpPr>
        <p:spPr>
          <a:xfrm>
            <a:off x="387220" y="2079467"/>
            <a:ext cx="8826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Dominando os Principais Seletores</a:t>
            </a:r>
            <a:endParaRPr lang="pt-B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LOGO" descr="Ícone&#10;&#10;Descrição gerada automaticamente">
            <a:extLst>
              <a:ext uri="{FF2B5EF4-FFF2-40B4-BE49-F238E27FC236}">
                <a16:creationId xmlns:a16="http://schemas.microsoft.com/office/drawing/2014/main" id="{6D6ED7C0-4735-6A5C-CCF0-A0E6711C7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75"/>
          <a:stretch/>
        </p:blipFill>
        <p:spPr>
          <a:xfrm>
            <a:off x="2995389" y="6562653"/>
            <a:ext cx="3610421" cy="4159480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81DFC3B-1A12-E8A1-60F6-321AC8FC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D865DD7-42DF-B4FD-4073-C804F440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2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6512A0C-7BB0-45F2-5135-4011E2687B2C}"/>
              </a:ext>
            </a:extLst>
          </p:cNvPr>
          <p:cNvSpPr/>
          <p:nvPr/>
        </p:nvSpPr>
        <p:spPr>
          <a:xfrm flipH="1">
            <a:off x="315220" y="0"/>
            <a:ext cx="144000" cy="1440000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467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3B3203A-3117-8FD2-E23F-03405E4108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AF9E7B"/>
          </a:solidFill>
          <a:ln>
            <a:solidFill>
              <a:srgbClr val="AF9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EB891C14-E361-12AA-E729-45E9D16C2B4D}"/>
              </a:ext>
            </a:extLst>
          </p:cNvPr>
          <p:cNvSpPr txBox="1"/>
          <p:nvPr/>
        </p:nvSpPr>
        <p:spPr>
          <a:xfrm>
            <a:off x="387220" y="7712448"/>
            <a:ext cx="8826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b="1" dirty="0">
                <a:solidFill>
                  <a:schemeClr val="bg1"/>
                </a:solidFill>
                <a:latin typeface="Impact" panose="020B0806030902050204" pitchFamily="34" charset="0"/>
              </a:rPr>
              <a:t>SELETORES DE ELEMENTOS</a:t>
            </a:r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7827944F-E992-F461-9AD1-4B7AC4E1F855}"/>
              </a:ext>
            </a:extLst>
          </p:cNvPr>
          <p:cNvSpPr txBox="1"/>
          <p:nvPr/>
        </p:nvSpPr>
        <p:spPr>
          <a:xfrm>
            <a:off x="1644520" y="1844523"/>
            <a:ext cx="6312160" cy="53860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4400" b="1" dirty="0">
                <a:ln>
                  <a:solidFill>
                    <a:srgbClr val="AF9E7B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0435B9-A9D4-12D3-993F-A7972B16B2D5}"/>
              </a:ext>
            </a:extLst>
          </p:cNvPr>
          <p:cNvSpPr/>
          <p:nvPr/>
        </p:nvSpPr>
        <p:spPr>
          <a:xfrm>
            <a:off x="1007706" y="8696131"/>
            <a:ext cx="7613780" cy="149289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967994A0-8EB9-9FFF-D925-11DC222E317D}"/>
              </a:ext>
            </a:extLst>
          </p:cNvPr>
          <p:cNvSpPr txBox="1"/>
          <p:nvPr/>
        </p:nvSpPr>
        <p:spPr>
          <a:xfrm>
            <a:off x="387220" y="9628982"/>
            <a:ext cx="882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seletores de elementos são a base do CSS. Com eles, podemos selecionar e estilizar elementos HTML específicos. Veja alguns exemplos:</a:t>
            </a:r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423CAA8-4017-8F86-3F6B-BDEB155C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ACAF727-D2B4-CFD3-4604-BA896929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1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E0114027-A67D-8301-C10A-AB8569DA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20" y="1151230"/>
            <a:ext cx="510711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ULO">
            <a:extLst>
              <a:ext uri="{FF2B5EF4-FFF2-40B4-BE49-F238E27FC236}">
                <a16:creationId xmlns:a16="http://schemas.microsoft.com/office/drawing/2014/main" id="{83FD8944-83CF-B892-79F2-19473DF1CF22}"/>
              </a:ext>
            </a:extLst>
          </p:cNvPr>
          <p:cNvSpPr txBox="1"/>
          <p:nvPr/>
        </p:nvSpPr>
        <p:spPr>
          <a:xfrm>
            <a:off x="459220" y="824313"/>
            <a:ext cx="8826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Seletor de Elemento</a:t>
            </a:r>
            <a:endParaRPr lang="pt-BR" sz="4000" b="1" dirty="0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2F7AAD4F-9229-3813-A8C7-47F4E417B7F6}"/>
              </a:ext>
            </a:extLst>
          </p:cNvPr>
          <p:cNvSpPr txBox="1"/>
          <p:nvPr/>
        </p:nvSpPr>
        <p:spPr>
          <a:xfrm>
            <a:off x="459220" y="2356512"/>
            <a:ext cx="882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Neste exemplo, selecionamos todos os elementos &lt;p&gt; e definimos a cor do texto como vermelho.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0FAF3E-D729-254C-ECC7-56CD217ECCDB}"/>
              </a:ext>
            </a:extLst>
          </p:cNvPr>
          <p:cNvSpPr/>
          <p:nvPr/>
        </p:nvSpPr>
        <p:spPr>
          <a:xfrm flipH="1">
            <a:off x="315220" y="0"/>
            <a:ext cx="144000" cy="1440000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6483E924-2ADA-124F-1C16-A55171D8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DB0E3CB-DCF4-10F9-D02A-D834617A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4</a:t>
            </a:fld>
            <a:endParaRPr lang="pt-BR"/>
          </a:p>
        </p:txBody>
      </p:sp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A5EFD3-7D56-4318-8ABF-7233E086C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0" y="4220091"/>
            <a:ext cx="8511540" cy="380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1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3B3203A-3117-8FD2-E23F-03405E4108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AF9E7B"/>
          </a:solidFill>
          <a:ln>
            <a:solidFill>
              <a:srgbClr val="AF9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EB891C14-E361-12AA-E729-45E9D16C2B4D}"/>
              </a:ext>
            </a:extLst>
          </p:cNvPr>
          <p:cNvSpPr txBox="1"/>
          <p:nvPr/>
        </p:nvSpPr>
        <p:spPr>
          <a:xfrm>
            <a:off x="387220" y="7712448"/>
            <a:ext cx="8826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Impact" panose="020B0806030902050204" pitchFamily="34" charset="0"/>
              </a:rPr>
              <a:t>SELETORES DE ID</a:t>
            </a:r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7827944F-E992-F461-9AD1-4B7AC4E1F855}"/>
              </a:ext>
            </a:extLst>
          </p:cNvPr>
          <p:cNvSpPr txBox="1"/>
          <p:nvPr/>
        </p:nvSpPr>
        <p:spPr>
          <a:xfrm>
            <a:off x="1644520" y="1844523"/>
            <a:ext cx="6312160" cy="53860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4400" b="1" dirty="0">
                <a:ln>
                  <a:solidFill>
                    <a:srgbClr val="AF9E7B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0435B9-A9D4-12D3-993F-A7972B16B2D5}"/>
              </a:ext>
            </a:extLst>
          </p:cNvPr>
          <p:cNvSpPr/>
          <p:nvPr/>
        </p:nvSpPr>
        <p:spPr>
          <a:xfrm>
            <a:off x="1007706" y="8696131"/>
            <a:ext cx="7613780" cy="149289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967994A0-8EB9-9FFF-D925-11DC222E317D}"/>
              </a:ext>
            </a:extLst>
          </p:cNvPr>
          <p:cNvSpPr txBox="1"/>
          <p:nvPr/>
        </p:nvSpPr>
        <p:spPr>
          <a:xfrm>
            <a:off x="387220" y="9628982"/>
            <a:ext cx="882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Seletores de ID Os seletores de ID permitem selecionar elementos HTML com base em seus atributos de ID exclusivos. Veja como utilizá-los:</a:t>
            </a:r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E041A7E-98BC-76B3-4A95-45CFE308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E357D4D-2F80-0691-B2FE-6D1D25C8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53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>
            <a:extLst>
              <a:ext uri="{FF2B5EF4-FFF2-40B4-BE49-F238E27FC236}">
                <a16:creationId xmlns:a16="http://schemas.microsoft.com/office/drawing/2014/main" id="{795CC410-38A1-88AC-1D5E-3A08DACA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1" y="1126967"/>
            <a:ext cx="510711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ULO">
            <a:extLst>
              <a:ext uri="{FF2B5EF4-FFF2-40B4-BE49-F238E27FC236}">
                <a16:creationId xmlns:a16="http://schemas.microsoft.com/office/drawing/2014/main" id="{83FD8944-83CF-B892-79F2-19473DF1CF22}"/>
              </a:ext>
            </a:extLst>
          </p:cNvPr>
          <p:cNvSpPr txBox="1"/>
          <p:nvPr/>
        </p:nvSpPr>
        <p:spPr>
          <a:xfrm>
            <a:off x="459220" y="824180"/>
            <a:ext cx="8826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Seletor de ID</a:t>
            </a:r>
            <a:endParaRPr lang="pt-BR" sz="4000" b="1" dirty="0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2F7AAD4F-9229-3813-A8C7-47F4E417B7F6}"/>
              </a:ext>
            </a:extLst>
          </p:cNvPr>
          <p:cNvSpPr txBox="1"/>
          <p:nvPr/>
        </p:nvSpPr>
        <p:spPr>
          <a:xfrm>
            <a:off x="459220" y="1940747"/>
            <a:ext cx="882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Neste exemplo, selecionamos o elemento com o ID "logo" e definimos sua largura como 200 pixels e altura como 100 pixels.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0FAF3E-D729-254C-ECC7-56CD217ECCDB}"/>
              </a:ext>
            </a:extLst>
          </p:cNvPr>
          <p:cNvSpPr/>
          <p:nvPr/>
        </p:nvSpPr>
        <p:spPr>
          <a:xfrm flipH="1">
            <a:off x="315220" y="0"/>
            <a:ext cx="144000" cy="1440000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id="{486597B8-E6EF-009E-B998-A83D78B67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0" y="4070802"/>
            <a:ext cx="8970760" cy="3801580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F06BD62-ADA6-5CF8-EEEE-61863F90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D992E1-DB7E-EBA4-26BF-F228AA9E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817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3B3203A-3117-8FD2-E23F-03405E4108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AF9E7B"/>
          </a:solidFill>
          <a:ln>
            <a:solidFill>
              <a:srgbClr val="AF9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EB891C14-E361-12AA-E729-45E9D16C2B4D}"/>
              </a:ext>
            </a:extLst>
          </p:cNvPr>
          <p:cNvSpPr txBox="1"/>
          <p:nvPr/>
        </p:nvSpPr>
        <p:spPr>
          <a:xfrm>
            <a:off x="387220" y="7712448"/>
            <a:ext cx="8826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Impact" panose="020B0806030902050204" pitchFamily="34" charset="0"/>
              </a:rPr>
              <a:t>SELETOR DE CLASSE E ID COMBINADOS</a:t>
            </a:r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7827944F-E992-F461-9AD1-4B7AC4E1F855}"/>
              </a:ext>
            </a:extLst>
          </p:cNvPr>
          <p:cNvSpPr txBox="1"/>
          <p:nvPr/>
        </p:nvSpPr>
        <p:spPr>
          <a:xfrm>
            <a:off x="1644520" y="1844523"/>
            <a:ext cx="6312160" cy="53860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4400" b="1" dirty="0">
                <a:ln>
                  <a:solidFill>
                    <a:srgbClr val="AF9E7B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0435B9-A9D4-12D3-993F-A7972B16B2D5}"/>
              </a:ext>
            </a:extLst>
          </p:cNvPr>
          <p:cNvSpPr/>
          <p:nvPr/>
        </p:nvSpPr>
        <p:spPr>
          <a:xfrm>
            <a:off x="993710" y="9554337"/>
            <a:ext cx="7613780" cy="149289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967994A0-8EB9-9FFF-D925-11DC222E317D}"/>
              </a:ext>
            </a:extLst>
          </p:cNvPr>
          <p:cNvSpPr txBox="1"/>
          <p:nvPr/>
        </p:nvSpPr>
        <p:spPr>
          <a:xfrm>
            <a:off x="387220" y="10188819"/>
            <a:ext cx="882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Seletores de Classe e ID Combinados Podemos combinar seletores de classe e ID para criar estilos mais específicos. Veja um exemplo:</a:t>
            </a:r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1229F5B-86E8-3458-87A8-C9044418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6F212C5-56E5-29E1-1C11-EA50C5B2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34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            <a:extLst>
              <a:ext uri="{FF2B5EF4-FFF2-40B4-BE49-F238E27FC236}">
                <a16:creationId xmlns:a16="http://schemas.microsoft.com/office/drawing/2014/main" id="{F7A525E5-2018-3A59-DFE9-AEA5EF69C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20" y="993084"/>
            <a:ext cx="8309536" cy="14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ULO">
            <a:extLst>
              <a:ext uri="{FF2B5EF4-FFF2-40B4-BE49-F238E27FC236}">
                <a16:creationId xmlns:a16="http://schemas.microsoft.com/office/drawing/2014/main" id="{83FD8944-83CF-B892-79F2-19473DF1CF22}"/>
              </a:ext>
            </a:extLst>
          </p:cNvPr>
          <p:cNvSpPr txBox="1"/>
          <p:nvPr/>
        </p:nvSpPr>
        <p:spPr>
          <a:xfrm>
            <a:off x="459220" y="814208"/>
            <a:ext cx="8826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Seletor de Classe e ID combinados</a:t>
            </a:r>
            <a:endParaRPr lang="pt-BR" sz="4000" b="1" dirty="0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2F7AAD4F-9229-3813-A8C7-47F4E417B7F6}"/>
              </a:ext>
            </a:extLst>
          </p:cNvPr>
          <p:cNvSpPr txBox="1"/>
          <p:nvPr/>
        </p:nvSpPr>
        <p:spPr>
          <a:xfrm>
            <a:off x="459220" y="2648435"/>
            <a:ext cx="882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Neste caso, selecionamos o elemento com a classe "logo" que está dentro do elemento com o ID "header" e definimos a margem superior como 10 pixels.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0FAF3E-D729-254C-ECC7-56CD217ECCDB}"/>
              </a:ext>
            </a:extLst>
          </p:cNvPr>
          <p:cNvSpPr/>
          <p:nvPr/>
        </p:nvSpPr>
        <p:spPr>
          <a:xfrm flipH="1">
            <a:off x="315220" y="0"/>
            <a:ext cx="144000" cy="1440000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ABD92B2-604F-88E5-AD18-013FF32D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2" y="5015683"/>
            <a:ext cx="8453536" cy="3801580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66AFA50F-748E-AE00-C83F-E3F4897D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5CEABCB-8965-2CD1-9A9B-9836F005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60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3B3203A-3117-8FD2-E23F-03405E4108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AF9E7B"/>
          </a:solidFill>
          <a:ln>
            <a:solidFill>
              <a:srgbClr val="AF9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EB891C14-E361-12AA-E729-45E9D16C2B4D}"/>
              </a:ext>
            </a:extLst>
          </p:cNvPr>
          <p:cNvSpPr txBox="1"/>
          <p:nvPr/>
        </p:nvSpPr>
        <p:spPr>
          <a:xfrm>
            <a:off x="387220" y="7712448"/>
            <a:ext cx="8826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Impact" panose="020B0806030902050204" pitchFamily="34" charset="0"/>
              </a:rPr>
              <a:t>Seletor de Atributo</a:t>
            </a:r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7827944F-E992-F461-9AD1-4B7AC4E1F855}"/>
              </a:ext>
            </a:extLst>
          </p:cNvPr>
          <p:cNvSpPr txBox="1"/>
          <p:nvPr/>
        </p:nvSpPr>
        <p:spPr>
          <a:xfrm>
            <a:off x="1644520" y="1844523"/>
            <a:ext cx="6312160" cy="53860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4400" b="1" dirty="0">
                <a:ln>
                  <a:solidFill>
                    <a:srgbClr val="AF9E7B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0435B9-A9D4-12D3-993F-A7972B16B2D5}"/>
              </a:ext>
            </a:extLst>
          </p:cNvPr>
          <p:cNvSpPr/>
          <p:nvPr/>
        </p:nvSpPr>
        <p:spPr>
          <a:xfrm>
            <a:off x="993710" y="8858088"/>
            <a:ext cx="7613780" cy="149289"/>
          </a:xfrm>
          <a:prstGeom prst="rect">
            <a:avLst/>
          </a:prstGeom>
          <a:gradFill flip="none" rotWithShape="1">
            <a:gsLst>
              <a:gs pos="95682">
                <a:srgbClr val="CEC2A7"/>
              </a:gs>
              <a:gs pos="0">
                <a:srgbClr val="AF9E7B"/>
              </a:gs>
              <a:gs pos="74000">
                <a:srgbClr val="CBC3A3"/>
              </a:gs>
              <a:gs pos="83000">
                <a:srgbClr val="CCBFA2"/>
              </a:gs>
              <a:gs pos="100000">
                <a:srgbClr val="CBC3A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967994A0-8EB9-9FFF-D925-11DC222E317D}"/>
              </a:ext>
            </a:extLst>
          </p:cNvPr>
          <p:cNvSpPr txBox="1"/>
          <p:nvPr/>
        </p:nvSpPr>
        <p:spPr>
          <a:xfrm>
            <a:off x="387220" y="9887691"/>
            <a:ext cx="882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Seletores de Atributo Os seletores de atributo permitem selecionar elementos com base em seus atributos HTML. Veja como utilizá-los:</a:t>
            </a:r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943CE10-CB26-A315-C144-5E07C307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CSS- JULIANA ROCHA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35715F4-C702-E74A-F259-B0BE6670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135A-39B0-4805-892D-F1EAC52503A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4212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430</Words>
  <Application>Microsoft Office PowerPoint</Application>
  <PresentationFormat>Papel A3 (297 x 420 mm)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JULIANA ROCHA DE ALMEIDA</dc:creator>
  <cp:lastModifiedBy>JULIANA ROCHA DE ALMEIDA</cp:lastModifiedBy>
  <cp:revision>4</cp:revision>
  <dcterms:created xsi:type="dcterms:W3CDTF">2024-07-08T15:47:31Z</dcterms:created>
  <dcterms:modified xsi:type="dcterms:W3CDTF">2024-07-08T18:30:58Z</dcterms:modified>
</cp:coreProperties>
</file>